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handoutMasterIdLst>
    <p:handoutMasterId r:id="rId6"/>
  </p:handoutMasterIdLst>
  <p:sldIdLst>
    <p:sldId id="362" r:id="rId2"/>
    <p:sldId id="360" r:id="rId3"/>
    <p:sldId id="361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62"/>
            <p14:sldId id="360"/>
            <p14:sldId id="3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33CCFF"/>
    <a:srgbClr val="66CCFF"/>
    <a:srgbClr val="99CCFF"/>
    <a:srgbClr val="3399FF"/>
    <a:srgbClr val="FA0606"/>
    <a:srgbClr val="0066CC"/>
    <a:srgbClr val="FFC0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8" autoAdjust="0"/>
    <p:restoredTop sz="96144" autoAdjust="0"/>
  </p:normalViewPr>
  <p:slideViewPr>
    <p:cSldViewPr snapToGrid="0">
      <p:cViewPr varScale="1">
        <p:scale>
          <a:sx n="111" d="100"/>
          <a:sy n="111" d="100"/>
        </p:scale>
        <p:origin x="99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2022/6/1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2022/6/1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1093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657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2022/6/1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024" y="4324168"/>
            <a:ext cx="2837562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FF"/>
                </a:solidFill>
              </a:rPr>
              <a:t>Before:</a:t>
            </a:r>
          </a:p>
          <a:p>
            <a:pPr algn="ctr"/>
            <a:r>
              <a:rPr lang="en-US" sz="1600" dirty="0" smtClean="0">
                <a:solidFill>
                  <a:srgbClr val="0000FF"/>
                </a:solidFill>
              </a:rPr>
              <a:t>Current Stencil: </a:t>
            </a:r>
          </a:p>
          <a:p>
            <a:pPr algn="ctr"/>
            <a:r>
              <a:rPr lang="en-US" sz="1600" dirty="0" smtClean="0">
                <a:solidFill>
                  <a:srgbClr val="0000FF"/>
                </a:solidFill>
              </a:rPr>
              <a:t>Equally divided into </a:t>
            </a:r>
            <a:r>
              <a:rPr lang="en-US" sz="1600" dirty="0">
                <a:solidFill>
                  <a:srgbClr val="0000FF"/>
                </a:solidFill>
              </a:rPr>
              <a:t>4 parts</a:t>
            </a:r>
            <a:endParaRPr lang="en-US" sz="1600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6976" y="4324168"/>
            <a:ext cx="2175904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After: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V1: </a:t>
            </a:r>
            <a:r>
              <a:rPr lang="en-US" dirty="0"/>
              <a:t>C</a:t>
            </a:r>
            <a:r>
              <a:rPr lang="en-US" dirty="0" smtClean="0"/>
              <a:t>hanged bridge</a:t>
            </a:r>
          </a:p>
          <a:p>
            <a:pPr algn="ctr"/>
            <a:r>
              <a:rPr lang="en-US" dirty="0" smtClean="0"/>
              <a:t>(Type-1)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507639" y="4340170"/>
            <a:ext cx="2016449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After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V2: </a:t>
            </a:r>
            <a:r>
              <a:rPr lang="en-US" dirty="0"/>
              <a:t>S</a:t>
            </a:r>
            <a:r>
              <a:rPr lang="en-US" dirty="0" smtClean="0"/>
              <a:t>ector aperture</a:t>
            </a:r>
          </a:p>
          <a:p>
            <a:pPr algn="ctr"/>
            <a:r>
              <a:rPr lang="en-US" dirty="0"/>
              <a:t>(</a:t>
            </a:r>
            <a:r>
              <a:rPr lang="en-US" dirty="0" smtClean="0"/>
              <a:t>Type-2)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588" y="1514992"/>
            <a:ext cx="2060434" cy="251758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41777" y="1076776"/>
            <a:ext cx="11599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SMT ME consults other BU on the production of similar components. We plan to optimize the stencil aperture as below: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5418" y="1577034"/>
            <a:ext cx="1820890" cy="2347151"/>
          </a:xfrm>
          <a:prstGeom prst="rect">
            <a:avLst/>
          </a:prstGeom>
          <a:ln w="127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197" y="1531543"/>
            <a:ext cx="1897274" cy="2392642"/>
          </a:xfrm>
          <a:prstGeom prst="rect">
            <a:avLst/>
          </a:prstGeom>
          <a:ln w="127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41777" y="560457"/>
            <a:ext cx="3910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0000FF"/>
                </a:solidFill>
              </a:rPr>
              <a:t>Improvement plan: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22034"/>
            <a:ext cx="7761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96.1516T00- MIC </a:t>
            </a:r>
            <a:r>
              <a:rPr lang="en-US" altLang="zh-TW" sz="2800" b="1" dirty="0" smtClean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Solder Void of Control </a:t>
            </a:r>
            <a:r>
              <a:rPr lang="en-US" altLang="zh-TW" sz="28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run </a:t>
            </a:r>
            <a:r>
              <a:rPr lang="en-US" altLang="zh-TW" sz="2800" b="1" dirty="0" smtClean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  <a:endParaRPr lang="en-US" altLang="zh-TW" sz="28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777" y="5417018"/>
            <a:ext cx="11800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Summary: </a:t>
            </a:r>
            <a:r>
              <a:rPr lang="en-US" sz="2400" dirty="0" smtClean="0"/>
              <a:t>FII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/>
              <a:t>ME </a:t>
            </a:r>
            <a:r>
              <a:rPr lang="en-US" sz="2400" dirty="0"/>
              <a:t>will base on the change of aperture on the stencil to conduct a test on the actual MO on the </a:t>
            </a:r>
            <a:r>
              <a:rPr lang="en-US" sz="2400" dirty="0" smtClean="0"/>
              <a:t>lines.</a:t>
            </a:r>
          </a:p>
        </p:txBody>
      </p:sp>
    </p:spTree>
    <p:extLst>
      <p:ext uri="{BB962C8B-B14F-4D97-AF65-F5344CB8AC3E}">
        <p14:creationId xmlns:p14="http://schemas.microsoft.com/office/powerpoint/2010/main" val="220233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631497"/>
              </p:ext>
            </p:extLst>
          </p:nvPr>
        </p:nvGraphicFramePr>
        <p:xfrm>
          <a:off x="94561" y="4221623"/>
          <a:ext cx="5048786" cy="1994968"/>
        </p:xfrm>
        <a:graphic>
          <a:graphicData uri="http://schemas.openxmlformats.org/drawingml/2006/table">
            <a:tbl>
              <a:tblPr/>
              <a:tblGrid>
                <a:gridCol w="2007493">
                  <a:extLst>
                    <a:ext uri="{9D8B030D-6E8A-4147-A177-3AD203B41FA5}">
                      <a16:colId xmlns:a16="http://schemas.microsoft.com/office/drawing/2014/main" val="1396783409"/>
                    </a:ext>
                  </a:extLst>
                </a:gridCol>
                <a:gridCol w="1105925">
                  <a:extLst>
                    <a:ext uri="{9D8B030D-6E8A-4147-A177-3AD203B41FA5}">
                      <a16:colId xmlns:a16="http://schemas.microsoft.com/office/drawing/2014/main" val="3316694772"/>
                    </a:ext>
                  </a:extLst>
                </a:gridCol>
                <a:gridCol w="774342">
                  <a:extLst>
                    <a:ext uri="{9D8B030D-6E8A-4147-A177-3AD203B41FA5}">
                      <a16:colId xmlns:a16="http://schemas.microsoft.com/office/drawing/2014/main" val="471447736"/>
                    </a:ext>
                  </a:extLst>
                </a:gridCol>
                <a:gridCol w="1161026">
                  <a:extLst>
                    <a:ext uri="{9D8B030D-6E8A-4147-A177-3AD203B41FA5}">
                      <a16:colId xmlns:a16="http://schemas.microsoft.com/office/drawing/2014/main" val="815391308"/>
                    </a:ext>
                  </a:extLst>
                </a:gridCol>
              </a:tblGrid>
              <a:tr h="687897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Customer's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request</a:t>
                      </a: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(50pcs)</a:t>
                      </a: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Type-1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350630"/>
                  </a:ext>
                </a:extLst>
              </a:tr>
              <a:tr h="261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006785"/>
                  </a:ext>
                </a:extLst>
              </a:tr>
              <a:tr h="34837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&lt;25%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98.00%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193017"/>
                  </a:ext>
                </a:extLst>
              </a:tr>
              <a:tr h="3483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25%~30%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2.00%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189082"/>
                  </a:ext>
                </a:extLst>
              </a:tr>
              <a:tr h="34837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&gt;30%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0.50%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81517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23256" y="4187119"/>
            <a:ext cx="69435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FF"/>
                </a:solidFill>
              </a:rPr>
              <a:t>Verify of result</a:t>
            </a:r>
            <a:r>
              <a:rPr lang="en-US" sz="2400" b="1" dirty="0">
                <a:solidFill>
                  <a:srgbClr val="0000FF"/>
                </a:solidFill>
              </a:rPr>
              <a:t>: </a:t>
            </a:r>
            <a:r>
              <a:rPr lang="en-US" sz="1400" dirty="0" smtClean="0"/>
              <a:t>Check solder </a:t>
            </a:r>
            <a:r>
              <a:rPr lang="en-US" sz="1400" dirty="0"/>
              <a:t>void </a:t>
            </a:r>
            <a:r>
              <a:rPr lang="en-US" sz="1400" dirty="0" smtClean="0"/>
              <a:t>with</a:t>
            </a:r>
            <a:r>
              <a:rPr lang="en-US" sz="1400" dirty="0" smtClean="0">
                <a:sym typeface="Wingdings" panose="05000000000000000000" pitchFamily="2" charset="2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by </a:t>
            </a:r>
            <a:r>
              <a:rPr lang="en-US" sz="1400" dirty="0"/>
              <a:t>X-ray machine</a:t>
            </a:r>
            <a:r>
              <a:rPr lang="en-US" sz="1400" dirty="0" smtClean="0"/>
              <a:t>: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+ Solder void &lt;25% with defect rate ( 195/200= </a:t>
            </a:r>
            <a:r>
              <a:rPr lang="en-US" sz="1400" dirty="0" smtClean="0">
                <a:solidFill>
                  <a:srgbClr val="00B050"/>
                </a:solidFill>
              </a:rPr>
              <a:t>98.00%</a:t>
            </a:r>
            <a:r>
              <a:rPr lang="en-US" sz="1400" dirty="0" smtClean="0"/>
              <a:t> )</a:t>
            </a:r>
            <a:endParaRPr lang="en-US" sz="1400" dirty="0"/>
          </a:p>
          <a:p>
            <a:r>
              <a:rPr lang="en-US" sz="1400" dirty="0"/>
              <a:t>                     + Solder void  </a:t>
            </a:r>
            <a:r>
              <a:rPr lang="en-US" sz="1400" dirty="0" smtClean="0"/>
              <a:t>25%-30% with </a:t>
            </a:r>
            <a:r>
              <a:rPr lang="en-US" sz="1400" dirty="0"/>
              <a:t>defect rate </a:t>
            </a:r>
            <a:r>
              <a:rPr lang="en-US" sz="1400" dirty="0" smtClean="0"/>
              <a:t>(4/200=</a:t>
            </a:r>
            <a:r>
              <a:rPr lang="en-US" sz="1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2.00%</a:t>
            </a:r>
            <a:r>
              <a:rPr lang="en-US" sz="1400" dirty="0" smtClean="0"/>
              <a:t>)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+ Solder void &gt;30% with defect rate ( 1/200= </a:t>
            </a:r>
            <a:r>
              <a:rPr lang="en-US" sz="1400" dirty="0" smtClean="0">
                <a:solidFill>
                  <a:srgbClr val="FF0000"/>
                </a:solidFill>
              </a:rPr>
              <a:t>0.50%</a:t>
            </a:r>
            <a:r>
              <a:rPr lang="en-US" sz="1400" dirty="0" smtClean="0"/>
              <a:t> </a:t>
            </a:r>
            <a:r>
              <a:rPr lang="en-US" sz="1400" dirty="0" smtClean="0"/>
              <a:t>)</a:t>
            </a:r>
            <a:endParaRPr lang="en-US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8152936" y="578791"/>
            <a:ext cx="2986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X-Ray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mage confirm.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309546"/>
              </p:ext>
            </p:extLst>
          </p:nvPr>
        </p:nvGraphicFramePr>
        <p:xfrm>
          <a:off x="8181569" y="1001618"/>
          <a:ext cx="2941608" cy="2643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710">
                  <a:extLst>
                    <a:ext uri="{9D8B030D-6E8A-4147-A177-3AD203B41FA5}">
                      <a16:colId xmlns:a16="http://schemas.microsoft.com/office/drawing/2014/main" val="1456131097"/>
                    </a:ext>
                  </a:extLst>
                </a:gridCol>
                <a:gridCol w="1664898">
                  <a:extLst>
                    <a:ext uri="{9D8B030D-6E8A-4147-A177-3AD203B41FA5}">
                      <a16:colId xmlns:a16="http://schemas.microsoft.com/office/drawing/2014/main" val="371030931"/>
                    </a:ext>
                  </a:extLst>
                </a:gridCol>
              </a:tblGrid>
              <a:tr h="59467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Defect Type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406789"/>
                  </a:ext>
                </a:extLst>
              </a:tr>
              <a:tr h="136353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Image</a:t>
                      </a:r>
                    </a:p>
                    <a:p>
                      <a:pPr algn="ctr"/>
                      <a:r>
                        <a:rPr lang="en-US" dirty="0" smtClean="0"/>
                        <a:t>(&gt;30%)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382630"/>
                  </a:ext>
                </a:extLst>
              </a:tr>
              <a:tr h="5567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Solder</a:t>
                      </a:r>
                    </a:p>
                    <a:p>
                      <a:pPr algn="ctr"/>
                      <a:r>
                        <a:rPr lang="en-US" dirty="0" smtClean="0"/>
                        <a:t> Void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33.2%</a:t>
                      </a:r>
                      <a:endParaRPr lang="vi-VN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31662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7157" y="1703395"/>
            <a:ext cx="1160366" cy="1298597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410584" y="1395455"/>
            <a:ext cx="2539809" cy="1856018"/>
          </a:xfrm>
          <a:prstGeom prst="rect">
            <a:avLst/>
          </a:prstGeom>
          <a:ln w="635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5752479" y="3729119"/>
            <a:ext cx="1967257" cy="4117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Type-1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4561" y="554880"/>
            <a:ext cx="501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I. </a:t>
            </a:r>
            <a:r>
              <a:rPr lang="en-US" sz="2400" b="1" dirty="0">
                <a:solidFill>
                  <a:srgbClr val="002060"/>
                </a:solidFill>
              </a:rPr>
              <a:t>Verify </a:t>
            </a:r>
            <a:r>
              <a:rPr lang="en-US" sz="2400" b="1" dirty="0" smtClean="0">
                <a:solidFill>
                  <a:srgbClr val="002060"/>
                </a:solidFill>
              </a:rPr>
              <a:t> stencil aperture (Type-1)</a:t>
            </a:r>
            <a:endParaRPr lang="en-US" sz="2400" b="1" dirty="0">
              <a:solidFill>
                <a:srgbClr val="002060"/>
              </a:solidFill>
            </a:endParaRPr>
          </a:p>
        </p:txBody>
      </p:sp>
      <p:cxnSp>
        <p:nvCxnSpPr>
          <p:cNvPr id="6" name="Straight Arrow Connector 5"/>
          <p:cNvCxnSpPr>
            <a:stCxn id="16" idx="0"/>
          </p:cNvCxnSpPr>
          <p:nvPr/>
        </p:nvCxnSpPr>
        <p:spPr>
          <a:xfrm flipH="1" flipV="1">
            <a:off x="6659592" y="2792446"/>
            <a:ext cx="76516" cy="9366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0" y="22034"/>
            <a:ext cx="7761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96.1516T00- MIC </a:t>
            </a:r>
            <a:r>
              <a:rPr lang="en-US" altLang="zh-TW" sz="2800" b="1" dirty="0" smtClean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Solder Void of Control </a:t>
            </a:r>
            <a:r>
              <a:rPr lang="en-US" altLang="zh-TW" sz="28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run </a:t>
            </a:r>
            <a:r>
              <a:rPr lang="en-US" altLang="zh-TW" sz="2800" b="1" dirty="0" smtClean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  <a:endParaRPr lang="en-US" altLang="zh-TW" sz="28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5648" y="1057669"/>
            <a:ext cx="1951643" cy="2533063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636813" y="3712291"/>
            <a:ext cx="1967257" cy="4117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Profile testing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425648" y="3691366"/>
            <a:ext cx="1967257" cy="4117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Stencil improved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8447224" y="3722563"/>
            <a:ext cx="2410299" cy="411781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Checking Solder Void</a:t>
            </a:r>
            <a:endParaRPr lang="en-US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275625"/>
              </p:ext>
            </p:extLst>
          </p:nvPr>
        </p:nvGraphicFramePr>
        <p:xfrm>
          <a:off x="155276" y="1012607"/>
          <a:ext cx="2895184" cy="2599802"/>
        </p:xfrm>
        <a:graphic>
          <a:graphicData uri="http://schemas.openxmlformats.org/drawingml/2006/table">
            <a:tbl>
              <a:tblPr/>
              <a:tblGrid>
                <a:gridCol w="1504576">
                  <a:extLst>
                    <a:ext uri="{9D8B030D-6E8A-4147-A177-3AD203B41FA5}">
                      <a16:colId xmlns:a16="http://schemas.microsoft.com/office/drawing/2014/main" val="302775857"/>
                    </a:ext>
                  </a:extLst>
                </a:gridCol>
                <a:gridCol w="1390608">
                  <a:extLst>
                    <a:ext uri="{9D8B030D-6E8A-4147-A177-3AD203B41FA5}">
                      <a16:colId xmlns:a16="http://schemas.microsoft.com/office/drawing/2014/main" val="2657134354"/>
                    </a:ext>
                  </a:extLst>
                </a:gridCol>
              </a:tblGrid>
              <a:tr h="3231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Feature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799915"/>
                  </a:ext>
                </a:extLst>
              </a:tr>
              <a:tr h="2937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Ramp-up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1.05~1.06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774518"/>
                  </a:ext>
                </a:extLst>
              </a:tr>
              <a:tr h="3623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Preheat Time 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150-180°C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80~84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563268"/>
                  </a:ext>
                </a:extLst>
              </a:tr>
              <a:tr h="43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Soldering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TL&gt;217°C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74~75</a:t>
                      </a:r>
                      <a:endParaRPr lang="en-US" sz="11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477181"/>
                  </a:ext>
                </a:extLst>
              </a:tr>
              <a:tr h="3773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Peak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Temperature</a:t>
                      </a:r>
                    </a:p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247.3~248.0</a:t>
                      </a:r>
                      <a:endParaRPr lang="en-US" sz="11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083630"/>
                  </a:ext>
                </a:extLst>
              </a:tr>
              <a:tr h="4572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within 5°C of actual peak temperature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27~29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86267"/>
                  </a:ext>
                </a:extLst>
              </a:tr>
              <a:tr h="353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Ramp-down rate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1.26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~ -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1.22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47754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952275" y="5236759"/>
            <a:ext cx="54393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00FF"/>
                </a:solidFill>
              </a:rPr>
              <a:t>Summary: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defect generated by solder void still accounts for 0.5%.</a:t>
            </a:r>
          </a:p>
          <a:p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(Specification control &lt;30%)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solder void percentage is less than 35</a:t>
            </a:r>
            <a:r>
              <a:rPr lang="en-US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en-US" sz="1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06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099435"/>
              </p:ext>
            </p:extLst>
          </p:nvPr>
        </p:nvGraphicFramePr>
        <p:xfrm>
          <a:off x="243482" y="4274699"/>
          <a:ext cx="4721176" cy="2003717"/>
        </p:xfrm>
        <a:graphic>
          <a:graphicData uri="http://schemas.openxmlformats.org/drawingml/2006/table">
            <a:tbl>
              <a:tblPr/>
              <a:tblGrid>
                <a:gridCol w="1877229">
                  <a:extLst>
                    <a:ext uri="{9D8B030D-6E8A-4147-A177-3AD203B41FA5}">
                      <a16:colId xmlns:a16="http://schemas.microsoft.com/office/drawing/2014/main" val="1396783409"/>
                    </a:ext>
                  </a:extLst>
                </a:gridCol>
                <a:gridCol w="1034163">
                  <a:extLst>
                    <a:ext uri="{9D8B030D-6E8A-4147-A177-3AD203B41FA5}">
                      <a16:colId xmlns:a16="http://schemas.microsoft.com/office/drawing/2014/main" val="3316694772"/>
                    </a:ext>
                  </a:extLst>
                </a:gridCol>
                <a:gridCol w="618249">
                  <a:extLst>
                    <a:ext uri="{9D8B030D-6E8A-4147-A177-3AD203B41FA5}">
                      <a16:colId xmlns:a16="http://schemas.microsoft.com/office/drawing/2014/main" val="471447736"/>
                    </a:ext>
                  </a:extLst>
                </a:gridCol>
                <a:gridCol w="1191535">
                  <a:extLst>
                    <a:ext uri="{9D8B030D-6E8A-4147-A177-3AD203B41FA5}">
                      <a16:colId xmlns:a16="http://schemas.microsoft.com/office/drawing/2014/main" val="815391308"/>
                    </a:ext>
                  </a:extLst>
                </a:gridCol>
              </a:tblGrid>
              <a:tr h="658002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Customer's request 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(50pcs)</a:t>
                      </a:r>
                    </a:p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Type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350630"/>
                  </a:ext>
                </a:extLst>
              </a:tr>
              <a:tr h="335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006785"/>
                  </a:ext>
                </a:extLst>
              </a:tr>
              <a:tr h="33552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&lt;25%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97.00%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193017"/>
                  </a:ext>
                </a:extLst>
              </a:tr>
              <a:tr h="31883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25%~30%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2.50%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189082"/>
                  </a:ext>
                </a:extLst>
              </a:tr>
              <a:tr h="34510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&gt;30%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1.00%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81517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22034"/>
            <a:ext cx="7761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96.1516T00- MIC </a:t>
            </a:r>
            <a:r>
              <a:rPr lang="en-US" altLang="zh-TW" sz="2800" b="1" dirty="0" smtClean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Solder Void of Control </a:t>
            </a:r>
            <a:r>
              <a:rPr lang="en-US" altLang="zh-TW" sz="28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run </a:t>
            </a:r>
            <a:r>
              <a:rPr lang="en-US" altLang="zh-TW" sz="2800" b="1" dirty="0" smtClean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Report</a:t>
            </a:r>
            <a:endParaRPr lang="en-US" altLang="zh-TW" sz="28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13579" y="4187426"/>
            <a:ext cx="69050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FF"/>
                </a:solidFill>
              </a:rPr>
              <a:t>Verify of result </a:t>
            </a:r>
            <a:r>
              <a:rPr lang="en-US" sz="2400" b="1" dirty="0">
                <a:solidFill>
                  <a:srgbClr val="0000FF"/>
                </a:solidFill>
              </a:rPr>
              <a:t>: </a:t>
            </a:r>
            <a:r>
              <a:rPr lang="en-US" sz="1400" dirty="0" smtClean="0"/>
              <a:t>Check solder </a:t>
            </a:r>
            <a:r>
              <a:rPr lang="en-US" sz="1400" dirty="0"/>
              <a:t>void </a:t>
            </a:r>
            <a:r>
              <a:rPr lang="en-US" sz="1400" dirty="0" smtClean="0"/>
              <a:t>with</a:t>
            </a:r>
            <a:r>
              <a:rPr lang="en-US" sz="1400" dirty="0" smtClean="0">
                <a:sym typeface="Wingdings" panose="05000000000000000000" pitchFamily="2" charset="2"/>
              </a:rPr>
              <a:t> </a:t>
            </a:r>
            <a:r>
              <a:rPr lang="en-US" sz="1400" dirty="0">
                <a:sym typeface="Wingdings" panose="05000000000000000000" pitchFamily="2" charset="2"/>
              </a:rPr>
              <a:t>by </a:t>
            </a:r>
            <a:r>
              <a:rPr lang="en-US" sz="1400" dirty="0"/>
              <a:t>X-ray machine</a:t>
            </a:r>
            <a:r>
              <a:rPr lang="en-US" sz="1400" dirty="0" smtClean="0"/>
              <a:t>: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+ Solder void &lt;25% with defect rate ( 193/200= </a:t>
            </a:r>
            <a:r>
              <a:rPr lang="en-US" sz="1400" dirty="0" smtClean="0">
                <a:solidFill>
                  <a:srgbClr val="00B050"/>
                </a:solidFill>
              </a:rPr>
              <a:t>97.00%</a:t>
            </a:r>
            <a:r>
              <a:rPr lang="en-US" sz="1400" dirty="0" smtClean="0"/>
              <a:t> )</a:t>
            </a:r>
            <a:endParaRPr lang="en-US" sz="1400" dirty="0"/>
          </a:p>
          <a:p>
            <a:r>
              <a:rPr lang="en-US" sz="1400" dirty="0"/>
              <a:t>                     + Solder void  </a:t>
            </a:r>
            <a:r>
              <a:rPr lang="en-US" sz="1400" dirty="0" smtClean="0"/>
              <a:t>25%-30% with </a:t>
            </a:r>
            <a:r>
              <a:rPr lang="en-US" sz="1400" dirty="0"/>
              <a:t>defect rate </a:t>
            </a:r>
            <a:r>
              <a:rPr lang="en-US" sz="1400" dirty="0" smtClean="0"/>
              <a:t>(5/200=</a:t>
            </a:r>
            <a:r>
              <a:rPr lang="en-US" sz="14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2.50%</a:t>
            </a:r>
            <a:r>
              <a:rPr lang="en-US" sz="1400" dirty="0" smtClean="0"/>
              <a:t>)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    + Solder void &gt;30% with defect rate ( 2/200= </a:t>
            </a:r>
            <a:r>
              <a:rPr lang="en-US" sz="1400" dirty="0" smtClean="0">
                <a:solidFill>
                  <a:srgbClr val="FF0000"/>
                </a:solidFill>
              </a:rPr>
              <a:t>1.00%</a:t>
            </a:r>
            <a:r>
              <a:rPr lang="en-US" sz="1400" dirty="0" smtClean="0"/>
              <a:t> 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197" y="592810"/>
            <a:ext cx="2986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X-Ray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mage confirm.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458312"/>
              </p:ext>
            </p:extLst>
          </p:nvPr>
        </p:nvGraphicFramePr>
        <p:xfrm>
          <a:off x="7808802" y="1005024"/>
          <a:ext cx="4303924" cy="2735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297">
                  <a:extLst>
                    <a:ext uri="{9D8B030D-6E8A-4147-A177-3AD203B41FA5}">
                      <a16:colId xmlns:a16="http://schemas.microsoft.com/office/drawing/2014/main" val="1456131097"/>
                    </a:ext>
                  </a:extLst>
                </a:gridCol>
                <a:gridCol w="1639122">
                  <a:extLst>
                    <a:ext uri="{9D8B030D-6E8A-4147-A177-3AD203B41FA5}">
                      <a16:colId xmlns:a16="http://schemas.microsoft.com/office/drawing/2014/main" val="371030931"/>
                    </a:ext>
                  </a:extLst>
                </a:gridCol>
                <a:gridCol w="1417505">
                  <a:extLst>
                    <a:ext uri="{9D8B030D-6E8A-4147-A177-3AD203B41FA5}">
                      <a16:colId xmlns:a16="http://schemas.microsoft.com/office/drawing/2014/main" val="2784941910"/>
                    </a:ext>
                  </a:extLst>
                </a:gridCol>
              </a:tblGrid>
              <a:tr h="58191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Defect Type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406789"/>
                  </a:ext>
                </a:extLst>
              </a:tr>
              <a:tr h="14549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Image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(&gt;30%)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4382630"/>
                  </a:ext>
                </a:extLst>
              </a:tr>
              <a:tr h="57051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% Solder Void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34.5%</a:t>
                      </a:r>
                      <a:endParaRPr lang="vi-VN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32.4%</a:t>
                      </a:r>
                      <a:endParaRPr lang="vi-VN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023166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0140" y="1686239"/>
            <a:ext cx="1193082" cy="1372682"/>
          </a:xfrm>
          <a:prstGeom prst="rect">
            <a:avLst/>
          </a:prstGeom>
          <a:ln w="6350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4896" y="1719797"/>
            <a:ext cx="1213775" cy="1339124"/>
          </a:xfrm>
          <a:prstGeom prst="rect">
            <a:avLst/>
          </a:prstGeom>
          <a:ln w="9525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6779" y="1012607"/>
            <a:ext cx="1984796" cy="2599803"/>
          </a:xfrm>
          <a:prstGeom prst="rect">
            <a:avLst/>
          </a:prstGeom>
          <a:ln w="9525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4561" y="553862"/>
            <a:ext cx="5019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II. </a:t>
            </a:r>
            <a:r>
              <a:rPr lang="en-US" sz="2400" b="1" dirty="0">
                <a:solidFill>
                  <a:srgbClr val="002060"/>
                </a:solidFill>
              </a:rPr>
              <a:t>Verify </a:t>
            </a:r>
            <a:r>
              <a:rPr lang="en-US" sz="2400" b="1" dirty="0" smtClean="0">
                <a:solidFill>
                  <a:srgbClr val="002060"/>
                </a:solidFill>
              </a:rPr>
              <a:t> Stencil aperture (Type-2)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14318" y="3721844"/>
            <a:ext cx="1967257" cy="4117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Type-2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685472" y="2781428"/>
            <a:ext cx="12475" cy="8990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309216"/>
              </p:ext>
            </p:extLst>
          </p:nvPr>
        </p:nvGraphicFramePr>
        <p:xfrm>
          <a:off x="340220" y="1012607"/>
          <a:ext cx="2874025" cy="2599802"/>
        </p:xfrm>
        <a:graphic>
          <a:graphicData uri="http://schemas.openxmlformats.org/drawingml/2006/table">
            <a:tbl>
              <a:tblPr/>
              <a:tblGrid>
                <a:gridCol w="1493580">
                  <a:extLst>
                    <a:ext uri="{9D8B030D-6E8A-4147-A177-3AD203B41FA5}">
                      <a16:colId xmlns:a16="http://schemas.microsoft.com/office/drawing/2014/main" val="302775857"/>
                    </a:ext>
                  </a:extLst>
                </a:gridCol>
                <a:gridCol w="1380445">
                  <a:extLst>
                    <a:ext uri="{9D8B030D-6E8A-4147-A177-3AD203B41FA5}">
                      <a16:colId xmlns:a16="http://schemas.microsoft.com/office/drawing/2014/main" val="2657134354"/>
                    </a:ext>
                  </a:extLst>
                </a:gridCol>
              </a:tblGrid>
              <a:tr h="3231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Profile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Feature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799915"/>
                  </a:ext>
                </a:extLst>
              </a:tr>
              <a:tr h="2937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Ramp-up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1.05~1.06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774518"/>
                  </a:ext>
                </a:extLst>
              </a:tr>
              <a:tr h="3623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Preheat Time </a:t>
                      </a:r>
                      <a:endParaRPr lang="en-US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150-180°C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80~84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8563268"/>
                  </a:ext>
                </a:extLst>
              </a:tr>
              <a:tr h="4320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Soldering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(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TL&gt;217°C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74~75</a:t>
                      </a:r>
                      <a:endParaRPr lang="en-US" sz="11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477181"/>
                  </a:ext>
                </a:extLst>
              </a:tr>
              <a:tr h="3773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Peak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Temperature</a:t>
                      </a:r>
                    </a:p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247.3~248.0</a:t>
                      </a:r>
                      <a:endParaRPr lang="en-US" sz="1100" b="0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083630"/>
                  </a:ext>
                </a:extLst>
              </a:tr>
              <a:tr h="4572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Time within 5°C of actual peak temperature (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tp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27~29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86267"/>
                  </a:ext>
                </a:extLst>
              </a:tr>
              <a:tr h="353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Ramp-down rate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1.26 </a:t>
                      </a: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~ -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1.22</a:t>
                      </a:r>
                      <a:endParaRPr lang="en-US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477548"/>
                  </a:ext>
                </a:extLst>
              </a:tr>
            </a:tbl>
          </a:graphicData>
        </a:graphic>
      </p:graphicFrame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0830" y="1010202"/>
            <a:ext cx="1917680" cy="2602208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636813" y="3721844"/>
            <a:ext cx="1967257" cy="4117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Profile testing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521253" y="3721844"/>
            <a:ext cx="1967257" cy="41178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Stencil improved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8873052" y="3815267"/>
            <a:ext cx="2410299" cy="411781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Checking Solder Void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14417" y="5295422"/>
            <a:ext cx="5544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rgbClr val="0000FF"/>
                </a:solidFill>
              </a:rPr>
              <a:t>Summary: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defect generated by solder void still accounts for 1.0 % </a:t>
            </a:r>
          </a:p>
          <a:p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(Specification control &lt;30%)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solder void percentage is less than 35</a:t>
            </a:r>
            <a:r>
              <a:rPr lang="en-US" sz="16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  <a:endParaRPr lang="en-US" sz="16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96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45327</TotalTime>
  <Words>519</Words>
  <Application>Microsoft Office PowerPoint</Application>
  <PresentationFormat>Widescreen</PresentationFormat>
  <Paragraphs>132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標楷體</vt:lpstr>
      <vt:lpstr>新細明體</vt:lpstr>
      <vt:lpstr>Arial</vt:lpstr>
      <vt:lpstr>Calibri</vt:lpstr>
      <vt:lpstr>Calibri Light</vt:lpstr>
      <vt:lpstr>Courier New</vt:lpstr>
      <vt:lpstr>Times New Roman</vt:lpstr>
      <vt:lpstr>Wingdings</vt:lpstr>
      <vt:lpstr>1_Office 佈景主題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阮成倫</cp:lastModifiedBy>
  <cp:revision>5803</cp:revision>
  <dcterms:created xsi:type="dcterms:W3CDTF">2020-08-07T01:32:39Z</dcterms:created>
  <dcterms:modified xsi:type="dcterms:W3CDTF">2022-06-01T01:49:58Z</dcterms:modified>
</cp:coreProperties>
</file>